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82" r:id="rId3"/>
    <p:sldId id="343" r:id="rId4"/>
    <p:sldId id="1505" r:id="rId5"/>
    <p:sldId id="396" r:id="rId6"/>
    <p:sldId id="1501" r:id="rId7"/>
    <p:sldId id="1500" r:id="rId8"/>
    <p:sldId id="392" r:id="rId9"/>
    <p:sldId id="1504" r:id="rId10"/>
    <p:sldId id="1502" r:id="rId11"/>
    <p:sldId id="1503" r:id="rId12"/>
    <p:sldId id="1506" r:id="rId13"/>
    <p:sldId id="1511" r:id="rId14"/>
    <p:sldId id="1513" r:id="rId15"/>
    <p:sldId id="1512" r:id="rId16"/>
    <p:sldId id="1509" r:id="rId17"/>
    <p:sldId id="1507" r:id="rId18"/>
    <p:sldId id="390" r:id="rId19"/>
    <p:sldId id="385" r:id="rId20"/>
    <p:sldId id="395" r:id="rId21"/>
    <p:sldId id="1514" r:id="rId22"/>
    <p:sldId id="1510" r:id="rId23"/>
    <p:sldId id="394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3913" autoAdjust="0"/>
  </p:normalViewPr>
  <p:slideViewPr>
    <p:cSldViewPr snapToGrid="0">
      <p:cViewPr varScale="1">
        <p:scale>
          <a:sx n="84" d="100"/>
          <a:sy n="84" d="100"/>
        </p:scale>
        <p:origin x="14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DE22-B469-4AAB-A530-D40DA3EBBB5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00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5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30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24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atlas.ca/" TargetMode="External"/><Relationship Id="rId7" Type="http://schemas.openxmlformats.org/officeDocument/2006/relationships/hyperlink" Target="https://www.crim.ca/en/computer-research-institute-of-montreal/achievements/pavics-power-analytics-and-visualization-for-climate-science" TargetMode="External"/><Relationship Id="rId2" Type="http://schemas.openxmlformats.org/officeDocument/2006/relationships/hyperlink" Target="https://pacificclimate.org/analysis-tools/pcic-climate-explor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f-cc-uwo.ca/" TargetMode="External"/><Relationship Id="rId5" Type="http://schemas.openxmlformats.org/officeDocument/2006/relationships/hyperlink" Target="https://climate-change.canada.ca/climate-data/#/downscaled-data" TargetMode="External"/><Relationship Id="rId4" Type="http://schemas.openxmlformats.org/officeDocument/2006/relationships/hyperlink" Target="https://climatedata.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ificclimate.org/data/statistically-downscaled-climate-scenarios" TargetMode="External"/><Relationship Id="rId2" Type="http://schemas.openxmlformats.org/officeDocument/2006/relationships/hyperlink" Target="https://pacificclimate.org/analysis-tools/pcic-climate-explor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ificclimate.org/data/statistically-downscaled-climate-scenari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pacificclimate.org/portal/docs/raster.html#power-user-howto" TargetMode="External"/><Relationship Id="rId5" Type="http://schemas.openxmlformats.org/officeDocument/2006/relationships/hyperlink" Target="https://www.pacificclimate.org/analysis-tools/pcic-climate-explorer" TargetMode="External"/><Relationship Id="rId4" Type="http://schemas.openxmlformats.org/officeDocument/2006/relationships/hyperlink" Target="https://www.pacificclimate.org/data/daily-gridded-meteorological-dataset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cificclimate.org/sites/default/files/publications/Revised_Hydro_Scenarios_ENV_Water_Use_Allocation_Report_21Jun202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cificclimate.org/sites/default/files/publications/Revised_Hydro_Scenarios_ENV_Water_Use_Allocation_Report_21Jun202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Selecting, Applying and Interpreting Climate Projections for Hydrologic Modelling: </a:t>
            </a:r>
            <a:r>
              <a:rPr lang="en-US" sz="4000" b="1" dirty="0"/>
              <a:t>The Forcing Ensemble</a:t>
            </a:r>
            <a:br>
              <a:rPr lang="en-US" sz="4000" b="1" dirty="0"/>
            </a:br>
            <a:r>
              <a:rPr lang="en-US" sz="4000" dirty="0"/>
              <a:t>CSHS Workshop</a:t>
            </a:r>
            <a:br>
              <a:rPr lang="en-US" sz="4000" dirty="0"/>
            </a:br>
            <a:r>
              <a:rPr lang="en-US" sz="4000" dirty="0"/>
              <a:t>July 21</a:t>
            </a:r>
            <a:r>
              <a:rPr lang="en-US" sz="4000" baseline="30000" dirty="0"/>
              <a:t>st</a:t>
            </a:r>
            <a:r>
              <a:rPr lang="en-US" sz="4000" dirty="0"/>
              <a:t>, 2022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Arelia T. Schoeneberg (</a:t>
            </a:r>
            <a:r>
              <a:rPr lang="en-CA" b="0" i="0" dirty="0">
                <a:effectLst/>
                <a:latin typeface="Google Sans"/>
              </a:rPr>
              <a:t>née</a:t>
            </a:r>
            <a:r>
              <a:rPr lang="en-US" dirty="0"/>
              <a:t> Werner)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60BC-189F-6176-99D3-8E6706D3E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413008"/>
            <a:ext cx="5303520" cy="60384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B5A9197-F2C5-0F8F-C8F2-346FBD220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24"/>
            <a:ext cx="1527946" cy="5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45">
        <p:fade/>
      </p:transition>
    </mc:Choice>
    <mc:Fallback xmlns="">
      <p:transition spd="med" advTm="3564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E507-76E4-0374-2BB7-5EE67EA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GCMs are available at ~100 km grid boxes while we need data to run our hydrologic model at ~10 km.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21712-6087-4DBC-0543-9D351AEB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10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30579-A739-FC57-3C1E-07BE2C37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86FA2-7C0B-C1D2-CE0D-C62118E38E93}"/>
              </a:ext>
            </a:extLst>
          </p:cNvPr>
          <p:cNvSpPr txBox="1"/>
          <p:nvPr/>
        </p:nvSpPr>
        <p:spPr>
          <a:xfrm>
            <a:off x="1562426" y="6557115"/>
            <a:ext cx="10629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– CMIP5 GCM Selection – </a:t>
            </a:r>
            <a:r>
              <a:rPr lang="en-US" sz="1600" b="1" dirty="0"/>
              <a:t>BCCAQv2 Statistical Downscaling Technique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745CE76-E5E8-8F18-EAB6-FA72513C11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410025" y="1516799"/>
            <a:ext cx="9957835" cy="443484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60696-7B67-F9F9-62C0-38D39470F891}"/>
              </a:ext>
            </a:extLst>
          </p:cNvPr>
          <p:cNvSpPr txBox="1"/>
          <p:nvPr/>
        </p:nvSpPr>
        <p:spPr>
          <a:xfrm>
            <a:off x="453403" y="6071565"/>
            <a:ext cx="11139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Statistical Downscaling - Bias Correction/Constructed Analogues with Quantile Mapping Reordering (BCCAQv2)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809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915">
        <p:fade/>
      </p:transition>
    </mc:Choice>
    <mc:Fallback xmlns="">
      <p:transition spd="med" advTm="2691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E507-76E4-0374-2BB7-5EE67EA2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471334" cy="1183566"/>
          </a:xfrm>
        </p:spPr>
        <p:txBody>
          <a:bodyPr>
            <a:normAutofit/>
          </a:bodyPr>
          <a:lstStyle/>
          <a:p>
            <a:r>
              <a:rPr lang="en-US" dirty="0"/>
              <a:t>Bias Correction Statistical Downscaling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21712-6087-4DBC-0543-9D351AEB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11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30579-A739-FC57-3C1E-07BE2C37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86FA2-7C0B-C1D2-CE0D-C62118E38E93}"/>
              </a:ext>
            </a:extLst>
          </p:cNvPr>
          <p:cNvSpPr txBox="1"/>
          <p:nvPr/>
        </p:nvSpPr>
        <p:spPr>
          <a:xfrm>
            <a:off x="1562426" y="6557115"/>
            <a:ext cx="10629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– CMIP5 GCM Selection – </a:t>
            </a:r>
            <a:r>
              <a:rPr lang="en-US" sz="1600" b="1" dirty="0"/>
              <a:t>BCCAQv2 Statistical Downscaling Technique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6A57D-3C78-900E-FC90-293A441C3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64"/>
          <a:stretch/>
        </p:blipFill>
        <p:spPr>
          <a:xfrm>
            <a:off x="887586" y="1907044"/>
            <a:ext cx="10629573" cy="30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32">
        <p:fade/>
      </p:transition>
    </mc:Choice>
    <mc:Fallback xmlns="">
      <p:transition spd="med" advTm="3323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0D8E-05CA-DEFF-F30C-6AF7D8DC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64" y="276087"/>
            <a:ext cx="9327911" cy="1183566"/>
          </a:xfrm>
        </p:spPr>
        <p:txBody>
          <a:bodyPr>
            <a:normAutofit/>
          </a:bodyPr>
          <a:lstStyle/>
          <a:p>
            <a:r>
              <a:rPr lang="en-CA" dirty="0"/>
              <a:t>Daily Gridded Meteorological Datasets are created from interpolating observed station data to a grid.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E575-BE04-E1DB-D8E1-A56BE759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16898-D612-5BCC-0C9C-B8910C0A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A0CF2-CA71-619F-6E8F-D27A74A0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Hydrologic Projection Study Design – RCPs – GCMs – CMIP5 GCM Selection – </a:t>
            </a:r>
            <a:r>
              <a:rPr lang="en-US" sz="1100" b="1" dirty="0"/>
              <a:t>BCCAQv2 Statistical Downscaling Technique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DF580E-974D-3130-45DC-F154911B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43" y="1539663"/>
            <a:ext cx="5477514" cy="487256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27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7">
        <p:fade/>
      </p:transition>
    </mc:Choice>
    <mc:Fallback xmlns="">
      <p:transition spd="med" advTm="61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FF592F-A205-8DBB-C618-256559041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8" t="5665" r="26031" b="30952"/>
          <a:stretch/>
        </p:blipFill>
        <p:spPr>
          <a:xfrm>
            <a:off x="3220900" y="2077768"/>
            <a:ext cx="5977890" cy="43467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E73DF-AD3E-96C5-C26B-7A7CFA2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75637-768B-A243-F893-AEA95D9C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8375F-9867-2573-675F-AD56B077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Hydrologic Projection Study Design – RCPs – GCMs – CMIP5 GCM Selection – </a:t>
            </a:r>
            <a:r>
              <a:rPr lang="en-US" sz="1100" b="1" dirty="0"/>
              <a:t>BCCAQv2 Statistical Downscaling Technique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403610-0F45-3925-FA40-CBDE053F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Daily Gridded Meteorological Datasets Used in Statistical Downscaling at PCIC – </a:t>
            </a:r>
            <a:r>
              <a:rPr lang="en-US" b="1" dirty="0"/>
              <a:t>Data Portal</a:t>
            </a:r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F1BFF-60D6-D556-4C7B-D9FA25E31621}"/>
              </a:ext>
            </a:extLst>
          </p:cNvPr>
          <p:cNvSpPr txBox="1"/>
          <p:nvPr/>
        </p:nvSpPr>
        <p:spPr>
          <a:xfrm>
            <a:off x="2495011" y="1688257"/>
            <a:ext cx="7201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https://pacificclimate.org/data/daily-gridded-meteorological-datasets</a:t>
            </a:r>
          </a:p>
        </p:txBody>
      </p:sp>
    </p:spTree>
    <p:extLst>
      <p:ext uri="{BB962C8B-B14F-4D97-AF65-F5344CB8AC3E}">
        <p14:creationId xmlns:p14="http://schemas.microsoft.com/office/powerpoint/2010/main" val="23780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E73DF-AD3E-96C5-C26B-7A7CFA2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75637-768B-A243-F893-AEA95D9C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8375F-9867-2573-675F-AD56B077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Hydrologic Projection Study Design – RCPs – GCMs – CMIP5 GCM Selection – </a:t>
            </a:r>
            <a:r>
              <a:rPr lang="en-US" sz="1100" b="1" dirty="0"/>
              <a:t>BCCAQv2 Statistical Downscaling Technique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403610-0F45-3925-FA40-CBDE053F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Daily Gridded Meteorological Datasets Used in Statistical Downscaling at PCIC - </a:t>
            </a:r>
            <a:r>
              <a:rPr lang="en-US" b="1" dirty="0"/>
              <a:t>PNWNAmet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179B2-CFB7-A3A5-9627-44E913516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" b="4127"/>
          <a:stretch/>
        </p:blipFill>
        <p:spPr>
          <a:xfrm>
            <a:off x="1971688" y="1750557"/>
            <a:ext cx="8248624" cy="42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8E2C70-9969-D540-FE94-61A01709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0" b="3772"/>
          <a:stretch/>
        </p:blipFill>
        <p:spPr>
          <a:xfrm>
            <a:off x="1988256" y="1657350"/>
            <a:ext cx="8215489" cy="42976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E73DF-AD3E-96C5-C26B-7A7CFA2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75637-768B-A243-F893-AEA95D9C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8375F-9867-2573-675F-AD56B077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Hydrologic Projection Study Design – RCPs – GCMs – CMIP5 GCM Selection – </a:t>
            </a:r>
            <a:r>
              <a:rPr lang="en-US" sz="1100" b="1" dirty="0"/>
              <a:t>BCCAQv2 Statistical Downscaling Technique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403610-0F45-3925-FA40-CBDE053F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Daily Gridded Meteorological Datasets Used in Statistical Downscaling at PCIC - </a:t>
            </a:r>
            <a:r>
              <a:rPr lang="en-US" b="1" dirty="0"/>
              <a:t>NRCANmet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9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ECD5-6D25-4788-5890-C0F10A19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05740"/>
            <a:ext cx="9371949" cy="1436793"/>
          </a:xfrm>
        </p:spPr>
        <p:txBody>
          <a:bodyPr>
            <a:normAutofit fontScale="90000"/>
          </a:bodyPr>
          <a:lstStyle/>
          <a:p>
            <a:r>
              <a:rPr lang="en-US" dirty="0"/>
              <a:t>BCCAQv2 has been found to be stronger than several other statistical downscaling approaches for temporal and spatial representation of daily temp. and prec.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ACA778-2E19-5904-71A5-5A6EB2720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865" y="1565275"/>
            <a:ext cx="7704270" cy="4621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5BC50-9EBB-A2EA-B235-F31E13D4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ABC56-C280-C0C0-8F47-2EEBAC4A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80291-8C52-600C-215D-0C0DAED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10554284" cy="228600"/>
          </a:xfrm>
        </p:spPr>
        <p:txBody>
          <a:bodyPr/>
          <a:lstStyle/>
          <a:p>
            <a:r>
              <a:rPr lang="en-US" sz="1600" dirty="0"/>
              <a:t>Hydrologic Projection Study Design – RCPs – GCMs – CMIP5 GCM Selection – </a:t>
            </a:r>
            <a:r>
              <a:rPr lang="en-US" sz="1600" b="1" dirty="0"/>
              <a:t>BCCAQv2 Statistical Downscaling Technique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4FAF4-7B12-D1DA-4057-FDBF0A1AA891}"/>
              </a:ext>
            </a:extLst>
          </p:cNvPr>
          <p:cNvSpPr txBox="1"/>
          <p:nvPr/>
        </p:nvSpPr>
        <p:spPr>
          <a:xfrm>
            <a:off x="1410026" y="6186488"/>
            <a:ext cx="8945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Bias Correction/Constructed Analogues with Quantile Mapping Reordering (BCCAQv2)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513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50">
        <p:fade/>
      </p:transition>
    </mc:Choice>
    <mc:Fallback xmlns="">
      <p:transition spd="med" advTm="3225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DC59-2C8E-5C11-A82D-F2735863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16" y="182880"/>
            <a:ext cx="9144259" cy="1402503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NRCANmet</a:t>
            </a:r>
            <a:r>
              <a:rPr lang="en-US" dirty="0"/>
              <a:t> Daily Gridded Meteorological Dataset has a dry bias in the mountainous regions of BC and the Yukon versus PNWNAmet. 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3C4499-E721-55AA-8A8D-242F36A28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192" y="1565275"/>
            <a:ext cx="4679616" cy="4621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A54F-97ED-3BF1-4507-0478578E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9D562-95B5-0C20-01C5-73B7B98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1AA2C-11E1-6062-2FB4-EC2A3338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6286" y="6652260"/>
            <a:ext cx="10554284" cy="182880"/>
          </a:xfrm>
        </p:spPr>
        <p:txBody>
          <a:bodyPr/>
          <a:lstStyle/>
          <a:p>
            <a:r>
              <a:rPr lang="en-US" sz="1600" dirty="0"/>
              <a:t>Hydrologic Projection Study Design – RCPs – GCMs – CMIP5 GCM Selection – </a:t>
            </a:r>
            <a:r>
              <a:rPr lang="en-US" sz="1600" b="1" dirty="0"/>
              <a:t>BCCAQv2 Statistical Downscaling Technique</a:t>
            </a:r>
          </a:p>
        </p:txBody>
      </p:sp>
    </p:spTree>
    <p:extLst>
      <p:ext uri="{BB962C8B-B14F-4D97-AF65-F5344CB8AC3E}">
        <p14:creationId xmlns:p14="http://schemas.microsoft.com/office/powerpoint/2010/main" val="16586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908">
        <p:fade/>
      </p:transition>
    </mc:Choice>
    <mc:Fallback xmlns="">
      <p:transition spd="med" advTm="3390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19BB-3009-3AF4-E011-DDBC65B3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websites and tools where PCIC’s BCCAQv2 NRCANmet CMIP5 data is used: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595B9-20E8-3669-C406-3EB41A9C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18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01A85-9CAA-D9E5-AD14-89CA97A9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89A4C1-FB0C-95EC-9745-3EF0B2E9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43141"/>
            <a:ext cx="9371948" cy="46206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PCIC Climate Data Explorer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https://pacificclimate.org/analysis-tools/pcic-climate-explorer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Prairie Climate Centre Climate Atlas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https://climateatlas.ca/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Climatedata.ca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https://climatedata.ca/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CCCS Climate Data Extraction Tool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https://climate-change.canada.ca/climate-data/#/downscaled-data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IDF-CC Tool 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https://www.idf-cc-uwo.ca/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Power Analytics and Visualization for Climate Science (PAVICS)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https://www.crim.ca/en/computer-research-institute-of-montreal/achievements/pavics-power-analytics-and-visualization-for-climate-science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040A-6B05-A1AC-350B-4E6CECFD2C97}"/>
              </a:ext>
            </a:extLst>
          </p:cNvPr>
          <p:cNvSpPr txBox="1"/>
          <p:nvPr/>
        </p:nvSpPr>
        <p:spPr>
          <a:xfrm>
            <a:off x="1562426" y="6557115"/>
            <a:ext cx="10629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– CMIP5 GCM Selection – </a:t>
            </a:r>
            <a:r>
              <a:rPr lang="en-US" sz="1600" b="1" dirty="0"/>
              <a:t>BCCAQv2 Statistical Downscaling Technique</a:t>
            </a:r>
          </a:p>
        </p:txBody>
      </p:sp>
    </p:spTree>
    <p:extLst>
      <p:ext uri="{BB962C8B-B14F-4D97-AF65-F5344CB8AC3E}">
        <p14:creationId xmlns:p14="http://schemas.microsoft.com/office/powerpoint/2010/main" val="37270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30">
        <p:fade/>
      </p:transition>
    </mc:Choice>
    <mc:Fallback xmlns="">
      <p:transition spd="med" advTm="2093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39C8-7DFC-2FD7-25C3-578461C7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BCCAQv2 Statistically Downscaled Climate Scenarios</a:t>
            </a:r>
            <a:br>
              <a:rPr lang="en-CA" dirty="0"/>
            </a:br>
            <a:r>
              <a:rPr lang="en-CA" dirty="0" err="1"/>
              <a:t>NRCANmet</a:t>
            </a:r>
            <a:r>
              <a:rPr lang="en-CA" dirty="0"/>
              <a:t> (ANUSPLIN) are available across Canada.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1FA0C-41E2-942E-FC75-6A324166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19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DCD20-8EA8-CC9A-3A56-18231FF1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pic>
        <p:nvPicPr>
          <p:cNvPr id="7" name="Picture 6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D91C4C8A-0CE8-0C25-6ED6-E01A18A99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1" b="3755"/>
          <a:stretch/>
        </p:blipFill>
        <p:spPr bwMode="auto">
          <a:xfrm>
            <a:off x="1964901" y="1875155"/>
            <a:ext cx="8262199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1545F4-4BDD-438A-2DAC-1AA1DC729EE0}"/>
              </a:ext>
            </a:extLst>
          </p:cNvPr>
          <p:cNvSpPr txBox="1"/>
          <p:nvPr/>
        </p:nvSpPr>
        <p:spPr>
          <a:xfrm>
            <a:off x="1562426" y="6545685"/>
            <a:ext cx="10629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– CMIP5 GCM Selection – </a:t>
            </a:r>
            <a:r>
              <a:rPr lang="en-US" sz="1600" b="1" dirty="0"/>
              <a:t>BCCAQv2 Statistical Downscaling Technique</a:t>
            </a:r>
          </a:p>
        </p:txBody>
      </p:sp>
    </p:spTree>
    <p:extLst>
      <p:ext uri="{BB962C8B-B14F-4D97-AF65-F5344CB8AC3E}">
        <p14:creationId xmlns:p14="http://schemas.microsoft.com/office/powerpoint/2010/main" val="7836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297">
        <p:fade/>
      </p:transition>
    </mc:Choice>
    <mc:Fallback xmlns="">
      <p:transition spd="med" advTm="2729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9B6A-30EF-5699-14B2-E83DEF64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46A3-160B-C80C-B235-26D5FF83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describe goals for Hydrologic Projections study design</a:t>
            </a:r>
          </a:p>
          <a:p>
            <a:r>
              <a:rPr lang="en-CA" dirty="0"/>
              <a:t>To introduce PCIC’s methods for GCM selection</a:t>
            </a:r>
          </a:p>
          <a:p>
            <a:r>
              <a:rPr lang="en-CA" dirty="0"/>
              <a:t>To understand the strengths and weaknesses of PCIC’s climate projections</a:t>
            </a:r>
          </a:p>
          <a:p>
            <a:pPr lvl="1"/>
            <a:r>
              <a:rPr lang="en-CA" dirty="0"/>
              <a:t>Downscaling Method</a:t>
            </a:r>
          </a:p>
          <a:p>
            <a:pPr lvl="1"/>
            <a:r>
              <a:rPr lang="en-CA" dirty="0"/>
              <a:t>Gridded Observations</a:t>
            </a:r>
          </a:p>
          <a:p>
            <a:r>
              <a:rPr lang="en-CA" dirty="0"/>
              <a:t>To walk through</a:t>
            </a:r>
          </a:p>
          <a:p>
            <a:pPr lvl="1"/>
            <a:r>
              <a:rPr lang="en-CA" dirty="0"/>
              <a:t>Analysis Tool</a:t>
            </a:r>
          </a:p>
          <a:p>
            <a:pPr marL="283464" lvl="1" indent="0">
              <a:buNone/>
            </a:pPr>
            <a:r>
              <a:rPr lang="en-CA" dirty="0">
                <a:hlinkClick r:id="rId2"/>
              </a:rPr>
              <a:t>https://pacificclimate.org/analysis-tools/pcic-climate-explorer</a:t>
            </a:r>
            <a:endParaRPr lang="en-CA" dirty="0"/>
          </a:p>
          <a:p>
            <a:pPr lvl="1"/>
            <a:r>
              <a:rPr lang="en-CA" dirty="0"/>
              <a:t>Data Portal </a:t>
            </a:r>
          </a:p>
          <a:p>
            <a:pPr marL="283464" lvl="1" indent="0">
              <a:buNone/>
            </a:pPr>
            <a:r>
              <a:rPr lang="en-CA" dirty="0">
                <a:hlinkClick r:id="rId3"/>
              </a:rPr>
              <a:t>https://pacificclimate.org/data/statistically-downscaled-climate-scenarios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9C998-784A-52BE-1F53-4535A0F0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0BD6C-55DB-C05B-1CC2-10677F4B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908D8-2AD0-41AB-514A-12645D6D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PCIC CSHS Workshop July 21</a:t>
            </a:r>
            <a:r>
              <a:rPr lang="en-US" baseline="30000" dirty="0"/>
              <a:t>st</a:t>
            </a:r>
            <a:r>
              <a:rPr lang="en-US" dirty="0"/>
              <a:t> 2022 – Climate Forcings – Arelia (Werner) Schoeneberg</a:t>
            </a:r>
          </a:p>
        </p:txBody>
      </p:sp>
    </p:spTree>
    <p:extLst>
      <p:ext uri="{BB962C8B-B14F-4D97-AF65-F5344CB8AC3E}">
        <p14:creationId xmlns:p14="http://schemas.microsoft.com/office/powerpoint/2010/main" val="13449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44">
        <p:fade/>
      </p:transition>
    </mc:Choice>
    <mc:Fallback xmlns="">
      <p:transition spd="med" advTm="3584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E507-76E4-0374-2BB7-5EE67EA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One can explore where the GCMs they’ve selected fit within the PCIC12 on PCIC’s Climate Explorer.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5895-A468-58BA-567E-4E22CA5A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a simplified </a:t>
            </a:r>
            <a:r>
              <a:rPr lang="en-CA" dirty="0" err="1"/>
              <a:t>geojson</a:t>
            </a:r>
            <a:r>
              <a:rPr lang="en-CA" dirty="0"/>
              <a:t> watershed file</a:t>
            </a:r>
          </a:p>
          <a:p>
            <a:r>
              <a:rPr lang="en-CA" dirty="0"/>
              <a:t>Import into the Climate Explorer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21712-6087-4DBC-0543-9D351AEB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20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30579-A739-FC57-3C1E-07BE2C37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0D211-AC6C-EC83-4C72-BDD38125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2" b="4475"/>
          <a:stretch/>
        </p:blipFill>
        <p:spPr>
          <a:xfrm>
            <a:off x="1454065" y="1566001"/>
            <a:ext cx="9144000" cy="4733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86FA2-7C0B-C1D2-CE0D-C62118E38E93}"/>
              </a:ext>
            </a:extLst>
          </p:cNvPr>
          <p:cNvSpPr txBox="1"/>
          <p:nvPr/>
        </p:nvSpPr>
        <p:spPr>
          <a:xfrm>
            <a:off x="1562426" y="6557115"/>
            <a:ext cx="1042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</a:t>
            </a:r>
            <a:r>
              <a:rPr lang="en-US" sz="1600" b="1" dirty="0"/>
              <a:t>– CMIP5 GCM Selection </a:t>
            </a:r>
            <a:r>
              <a:rPr lang="en-US" sz="1600" dirty="0"/>
              <a:t>– BCCAQv2 Statistical Downscaling Technique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7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13">
        <p:fade/>
      </p:transition>
    </mc:Choice>
    <mc:Fallback xmlns="">
      <p:transition spd="med" advTm="25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636E-42D6-3483-82D4-99EEFB91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D2C2-4F54-3A9B-2DF9-927E9B5E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Because the future is uncertain we chose to look at a range of possible futures.</a:t>
            </a:r>
          </a:p>
          <a:p>
            <a:r>
              <a:rPr lang="en-CA" dirty="0"/>
              <a:t>PCIC has summarized the top 12 CMIP5 GCMs the cover 90% of the range in T and P by Giorgi climate region on its data portal.</a:t>
            </a:r>
          </a:p>
          <a:p>
            <a:r>
              <a:rPr lang="en-CA" dirty="0"/>
              <a:t>In our hydrologic projections study, we selected two RCPs and six GCMs to explore uncertainty contributed by emission trajectories, natural climate variability and GCM sensitivity to green house gas forcing.</a:t>
            </a:r>
          </a:p>
          <a:p>
            <a:r>
              <a:rPr lang="en-CA" dirty="0"/>
              <a:t>We calibrate our hydrologic model to the same Daily Gridded Meteorological Dataset the statistical downscaling (BCCAQv2) is calibrated to.</a:t>
            </a:r>
          </a:p>
          <a:p>
            <a:r>
              <a:rPr lang="en-CA" dirty="0"/>
              <a:t>For CMIP5 and CMIP6 BCCAQv2 statistically downscaled GCMs, </a:t>
            </a:r>
            <a:r>
              <a:rPr lang="en-CA" dirty="0" err="1"/>
              <a:t>NRCANmet</a:t>
            </a:r>
            <a:r>
              <a:rPr lang="en-CA" dirty="0"/>
              <a:t> is the Daily Gridded Meteorological Dataset GCMs were bias corrected against.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60559-6E67-C617-4420-015ED8E8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21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DF856-F951-46B9-BFF2-38FC3986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05BF-2A1F-C416-5B2A-27FB26E5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40" y="116067"/>
            <a:ext cx="9966960" cy="1183566"/>
          </a:xfrm>
        </p:spPr>
        <p:txBody>
          <a:bodyPr/>
          <a:lstStyle/>
          <a:p>
            <a:r>
              <a:rPr lang="en-CA" dirty="0"/>
              <a:t>Tutorial #1 – Selecting and Extracting BCCAQv2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76361-AEE0-2880-7BFD-0BEAF7AA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8DB5D-2BF7-7C5A-222C-238E11D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9AE929-E5CA-6DC1-950F-BF426273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" t="15500" r="1468" b="10166"/>
          <a:stretch/>
        </p:blipFill>
        <p:spPr>
          <a:xfrm>
            <a:off x="102870" y="1383030"/>
            <a:ext cx="1192149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C5B3-989A-A419-86B8-C382BF32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Tutorial #1 - </a:t>
            </a:r>
            <a:r>
              <a:rPr lang="en-CA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Selecting and Extracting BCCAQv2 Data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CF51-ED8B-A749-2225-7DD13485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The Statistical Downscaled Climate Scenarios data portal: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https://www.pacificclimate.org/data/statistically-downscaled-climate-scenarios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The Daily Grided Meteorological Dataset data portal: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https://www.pacificclimate.org/data/daily-gridded-meteorological-datasets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PCIC Climate Explorer: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https://www.pacificclimate.org/analysis-tools/pcic-climate-explorer</a:t>
            </a:r>
            <a:endParaRPr lang="en-CA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User Docs are your friend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https://data.pacificclimate.org/portal/docs/raster.html#power-user-howto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ACBA-BD85-7298-44AC-EB5B3E78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ECE9B-420E-6C17-F9C8-E265BD29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838">
        <p:fade/>
      </p:transition>
    </mc:Choice>
    <mc:Fallback xmlns="">
      <p:transition spd="med" advTm="26838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EA1A-80B6-5217-4240-A8121B27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Model Intercomparison Projects (CMIPs).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DD49D-EFCE-42AD-CB44-3C7D4B74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CMIPs are a collection of Global Climate Models that work along side the Intergovernmental Panel on Climate Change (IPCC) Assessment Reports with agreed on approaches.</a:t>
            </a:r>
          </a:p>
          <a:p>
            <a:r>
              <a:rPr lang="en-CA" dirty="0"/>
              <a:t>PCIC recently used BCCAQv2 to downscale CMIP6. Now available.</a:t>
            </a:r>
          </a:p>
          <a:p>
            <a:r>
              <a:rPr lang="en-CA" dirty="0"/>
              <a:t>A new GCM selection approach is being developed by Dhouha Ouali, Stephen Sobie, and Charles Curry for CMIP6. This is a PCIC initiative.</a:t>
            </a:r>
          </a:p>
          <a:p>
            <a:r>
              <a:rPr lang="en-CA" dirty="0"/>
              <a:t>PCIC’s Hydrologic Projections are based on CMIP5.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6ABB7-DFF8-958F-BBBB-E72711C4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721AD-1E5A-6602-E151-698D02F7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6">
        <p:fade/>
      </p:transition>
    </mc:Choice>
    <mc:Fallback xmlns="">
      <p:transition spd="med" advTm="324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DF-E778-4891-A0F5-C805690FD5BC}" type="slidenum">
              <a:rPr lang="en-CA" smtClean="0"/>
              <a:t>3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93" y="1745436"/>
            <a:ext cx="4054191" cy="393835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00056" y="1668688"/>
            <a:ext cx="1584176" cy="4208585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87B2A-8891-32C5-CF37-6C1BD5A6DD0A}"/>
              </a:ext>
            </a:extLst>
          </p:cNvPr>
          <p:cNvSpPr txBox="1"/>
          <p:nvPr/>
        </p:nvSpPr>
        <p:spPr>
          <a:xfrm>
            <a:off x="5466523" y="3558209"/>
            <a:ext cx="70148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800" b="1" dirty="0"/>
              <a:t>NRCANmet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C905C-0C54-387D-2BF5-50480C2CC7E0}"/>
              </a:ext>
            </a:extLst>
          </p:cNvPr>
          <p:cNvSpPr txBox="1"/>
          <p:nvPr/>
        </p:nvSpPr>
        <p:spPr>
          <a:xfrm>
            <a:off x="8343900" y="1854514"/>
            <a:ext cx="321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Representative Concentration Pathways (RCPs)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F8BF-2046-C85E-1D87-D02EBCFCF92D}"/>
              </a:ext>
            </a:extLst>
          </p:cNvPr>
          <p:cNvSpPr txBox="1"/>
          <p:nvPr/>
        </p:nvSpPr>
        <p:spPr>
          <a:xfrm>
            <a:off x="8343900" y="2738434"/>
            <a:ext cx="356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Global Climate Models (GCMs)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A7EB35-A14F-C871-39F6-2D84D50B7328}"/>
              </a:ext>
            </a:extLst>
          </p:cNvPr>
          <p:cNvSpPr txBox="1"/>
          <p:nvPr/>
        </p:nvSpPr>
        <p:spPr>
          <a:xfrm>
            <a:off x="8343900" y="3495088"/>
            <a:ext cx="367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Statistical Downscaling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9D62C-56CC-6F4E-6CB7-CF15D5DEACB0}"/>
              </a:ext>
            </a:extLst>
          </p:cNvPr>
          <p:cNvSpPr txBox="1"/>
          <p:nvPr/>
        </p:nvSpPr>
        <p:spPr>
          <a:xfrm>
            <a:off x="8343901" y="4148872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Hydrologic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8D006-BED5-7F64-8D5D-CE9F8A483095}"/>
              </a:ext>
            </a:extLst>
          </p:cNvPr>
          <p:cNvSpPr txBox="1"/>
          <p:nvPr/>
        </p:nvSpPr>
        <p:spPr>
          <a:xfrm>
            <a:off x="3317683" y="2810586"/>
            <a:ext cx="205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Daily Gridded Meteorological Data “Observations”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E5036-E2BC-5F8D-C3D8-92D63D9AE0E4}"/>
              </a:ext>
            </a:extLst>
          </p:cNvPr>
          <p:cNvSpPr/>
          <p:nvPr/>
        </p:nvSpPr>
        <p:spPr>
          <a:xfrm>
            <a:off x="3317683" y="1745436"/>
            <a:ext cx="8318057" cy="23007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876A87-3E47-6EF8-A5F2-237A43D8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02" y="276087"/>
            <a:ext cx="11179618" cy="1183566"/>
          </a:xfrm>
        </p:spPr>
        <p:txBody>
          <a:bodyPr>
            <a:noAutofit/>
          </a:bodyPr>
          <a:lstStyle/>
          <a:p>
            <a:r>
              <a:rPr lang="en-CA" dirty="0"/>
              <a:t>Possible future hydrologic conditions are estimated by forcing a hydrologic model with multiple future climate conditions.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338E92-3036-DE7D-923E-9105AC6FA10B}"/>
              </a:ext>
            </a:extLst>
          </p:cNvPr>
          <p:cNvSpPr txBox="1"/>
          <p:nvPr/>
        </p:nvSpPr>
        <p:spPr>
          <a:xfrm>
            <a:off x="8347711" y="4952782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Hydrologic Projections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00118-3065-BA00-E3C5-8191CDE97B4C}"/>
              </a:ext>
            </a:extLst>
          </p:cNvPr>
          <p:cNvSpPr txBox="1"/>
          <p:nvPr/>
        </p:nvSpPr>
        <p:spPr>
          <a:xfrm>
            <a:off x="1562426" y="6545685"/>
            <a:ext cx="10629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Hydrologic Projection Study Design </a:t>
            </a:r>
            <a:r>
              <a:rPr lang="en-US" sz="1600" dirty="0"/>
              <a:t>– RCPs – GCMs –</a:t>
            </a:r>
            <a:r>
              <a:rPr lang="en-US" sz="1600" b="1" dirty="0"/>
              <a:t> </a:t>
            </a:r>
            <a:r>
              <a:rPr lang="en-US" sz="1600" dirty="0"/>
              <a:t>CMIP5 GCM Selection</a:t>
            </a:r>
            <a:r>
              <a:rPr lang="en-US" sz="1600" b="1" dirty="0"/>
              <a:t> </a:t>
            </a:r>
            <a:r>
              <a:rPr lang="en-US" sz="1600" dirty="0"/>
              <a:t>– BCCAQv2 Statistical Downscaling Technique</a:t>
            </a:r>
          </a:p>
        </p:txBody>
      </p:sp>
    </p:spTree>
    <p:extLst>
      <p:ext uri="{BB962C8B-B14F-4D97-AF65-F5344CB8AC3E}">
        <p14:creationId xmlns:p14="http://schemas.microsoft.com/office/powerpoint/2010/main" val="18460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57">
        <p:fade/>
      </p:transition>
    </mc:Choice>
    <mc:Fallback xmlns="">
      <p:transition spd="med" advTm="7305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254E-758A-BF64-E461-D61C723E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03" y="80010"/>
            <a:ext cx="11262347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Representative Concentration Pathways (RCPs) used in the fifth Coupled Model Intercomparison Projection (CMIP5) describe emissions pathways leading to different levels of warming by the end of this century. 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481F62-2D23-5A01-148B-E447E0620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3301491"/>
            <a:ext cx="9372600" cy="31604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481BF-96E4-7CE6-FB55-4E01837D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E4DF-61C6-65CA-DF64-0F4C9656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FCCC4-76B7-9E75-3063-2D8948579DAF}"/>
              </a:ext>
            </a:extLst>
          </p:cNvPr>
          <p:cNvSpPr txBox="1"/>
          <p:nvPr/>
        </p:nvSpPr>
        <p:spPr>
          <a:xfrm>
            <a:off x="1620203" y="6549390"/>
            <a:ext cx="10438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</a:t>
            </a:r>
            <a:r>
              <a:rPr lang="en-US" sz="1600" b="1" dirty="0"/>
              <a:t>RCPs</a:t>
            </a:r>
            <a:r>
              <a:rPr lang="en-US" sz="1600" dirty="0"/>
              <a:t> – GCMs – CMIP5 GCM Selection – BCCAQv2 Statistical Downscaling Technique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C0B65-872A-27C9-E193-1F3526CB1342}"/>
              </a:ext>
            </a:extLst>
          </p:cNvPr>
          <p:cNvSpPr txBox="1"/>
          <p:nvPr/>
        </p:nvSpPr>
        <p:spPr>
          <a:xfrm>
            <a:off x="1454064" y="2378161"/>
            <a:ext cx="9328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RCP 8.5 refers to the concentration of carbon that delivers global warming at an average of 8.5 watts per square meter across the planet.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956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55">
        <p:fade/>
      </p:transition>
    </mc:Choice>
    <mc:Fallback xmlns="">
      <p:transition spd="med" advTm="4055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D951-C8CB-6F01-D8DB-1DA168B2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are certain that the future is uncertain, that is why we have to look at </a:t>
            </a:r>
            <a:r>
              <a:rPr lang="en-CA" u="sng" dirty="0"/>
              <a:t>range</a:t>
            </a:r>
            <a:r>
              <a:rPr lang="en-CA" dirty="0"/>
              <a:t> of possible futures.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AA15-5FE2-A678-B7BF-5FFD711A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36FD-8EB6-DB86-21FC-84749CDD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F2D34-EB0B-9022-FD02-BDE43EA7A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5" t="30794" r="51535" b="20408"/>
          <a:stretch/>
        </p:blipFill>
        <p:spPr>
          <a:xfrm>
            <a:off x="1387165" y="1653962"/>
            <a:ext cx="6833326" cy="4186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5A23E1-177E-742C-BC2C-C1F19C0F28E5}"/>
              </a:ext>
            </a:extLst>
          </p:cNvPr>
          <p:cNvSpPr txBox="1"/>
          <p:nvPr/>
        </p:nvSpPr>
        <p:spPr>
          <a:xfrm>
            <a:off x="1245871" y="6139141"/>
            <a:ext cx="10092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https://pacificclimate.org/sites/default/files/publications/Revised_Hydro_Scenarios_ENV_Water_Use_Allocation_Report_21Jun2021.pdf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CA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D6EE41-83DF-B069-FE33-740DE2D2EC65}"/>
              </a:ext>
            </a:extLst>
          </p:cNvPr>
          <p:cNvCxnSpPr>
            <a:cxnSpLocks/>
          </p:cNvCxnSpPr>
          <p:nvPr/>
        </p:nvCxnSpPr>
        <p:spPr>
          <a:xfrm>
            <a:off x="6297930" y="3497580"/>
            <a:ext cx="289179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EA19D-F890-95C1-2408-C504DA66EFB3}"/>
              </a:ext>
            </a:extLst>
          </p:cNvPr>
          <p:cNvCxnSpPr>
            <a:cxnSpLocks/>
          </p:cNvCxnSpPr>
          <p:nvPr/>
        </p:nvCxnSpPr>
        <p:spPr>
          <a:xfrm>
            <a:off x="6297930" y="3853137"/>
            <a:ext cx="28803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2D44D9F3-A5C9-E3E3-DE91-1F4A412269DE}"/>
              </a:ext>
            </a:extLst>
          </p:cNvPr>
          <p:cNvSpPr/>
          <p:nvPr/>
        </p:nvSpPr>
        <p:spPr>
          <a:xfrm>
            <a:off x="8892540" y="3497580"/>
            <a:ext cx="160019" cy="355557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ADA73-1EEA-74F6-6D00-916E0AE93FD2}"/>
              </a:ext>
            </a:extLst>
          </p:cNvPr>
          <p:cNvSpPr txBox="1"/>
          <p:nvPr/>
        </p:nvSpPr>
        <p:spPr>
          <a:xfrm>
            <a:off x="9418320" y="2960370"/>
            <a:ext cx="2480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Range</a:t>
            </a:r>
            <a:r>
              <a:rPr lang="en-CA" dirty="0"/>
              <a:t> in mean temperature change at the end of the century </a:t>
            </a:r>
            <a:r>
              <a:rPr lang="en-CA" b="1" dirty="0"/>
              <a:t>between RCP 4.5 and RCP 8.5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A7427-527A-E6F6-2547-08345B60E0FE}"/>
              </a:ext>
            </a:extLst>
          </p:cNvPr>
          <p:cNvSpPr txBox="1"/>
          <p:nvPr/>
        </p:nvSpPr>
        <p:spPr>
          <a:xfrm>
            <a:off x="1562426" y="6534255"/>
            <a:ext cx="1042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</a:t>
            </a:r>
            <a:r>
              <a:rPr lang="en-US" sz="1600" b="1" dirty="0"/>
              <a:t>RCPs</a:t>
            </a:r>
            <a:r>
              <a:rPr lang="en-US" sz="1600" dirty="0"/>
              <a:t> – GCMs – CMIP5 GCM Selection – BCCAQv2 Statistical Downscaling Technique</a:t>
            </a:r>
          </a:p>
        </p:txBody>
      </p:sp>
    </p:spTree>
    <p:extLst>
      <p:ext uri="{BB962C8B-B14F-4D97-AF65-F5344CB8AC3E}">
        <p14:creationId xmlns:p14="http://schemas.microsoft.com/office/powerpoint/2010/main" val="10602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801">
        <p:fade/>
      </p:transition>
    </mc:Choice>
    <mc:Fallback xmlns="">
      <p:transition spd="med" advTm="14880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D951-C8CB-6F01-D8DB-1DA168B2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are certain that the future is uncertain, that is why we have to look at </a:t>
            </a:r>
            <a:r>
              <a:rPr lang="en-CA" u="sng" dirty="0"/>
              <a:t>range</a:t>
            </a:r>
            <a:r>
              <a:rPr lang="en-CA" dirty="0"/>
              <a:t> of possible futures.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AA15-5FE2-A678-B7BF-5FFD711A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36FD-8EB6-DB86-21FC-84749CDD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F2D34-EB0B-9022-FD02-BDE43EA7A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5" t="30794" r="51535" b="20408"/>
          <a:stretch/>
        </p:blipFill>
        <p:spPr>
          <a:xfrm>
            <a:off x="1387165" y="1653962"/>
            <a:ext cx="6833326" cy="41867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5A23E1-177E-742C-BC2C-C1F19C0F28E5}"/>
              </a:ext>
            </a:extLst>
          </p:cNvPr>
          <p:cNvSpPr txBox="1"/>
          <p:nvPr/>
        </p:nvSpPr>
        <p:spPr>
          <a:xfrm>
            <a:off x="1245871" y="6139141"/>
            <a:ext cx="10092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https://pacificclimate.org/sites/default/files/publications/Revised_Hydro_Scenarios_ENV_Water_Use_Allocation_Report_21Jun2021.pdf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CA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D6EE41-83DF-B069-FE33-740DE2D2EC65}"/>
              </a:ext>
            </a:extLst>
          </p:cNvPr>
          <p:cNvCxnSpPr>
            <a:cxnSpLocks/>
          </p:cNvCxnSpPr>
          <p:nvPr/>
        </p:nvCxnSpPr>
        <p:spPr>
          <a:xfrm>
            <a:off x="7886700" y="3268980"/>
            <a:ext cx="54864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EA19D-F890-95C1-2408-C504DA66EFB3}"/>
              </a:ext>
            </a:extLst>
          </p:cNvPr>
          <p:cNvCxnSpPr>
            <a:cxnSpLocks/>
          </p:cNvCxnSpPr>
          <p:nvPr/>
        </p:nvCxnSpPr>
        <p:spPr>
          <a:xfrm>
            <a:off x="7349490" y="4034790"/>
            <a:ext cx="143065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2D44D9F3-A5C9-E3E3-DE91-1F4A412269DE}"/>
              </a:ext>
            </a:extLst>
          </p:cNvPr>
          <p:cNvSpPr/>
          <p:nvPr/>
        </p:nvSpPr>
        <p:spPr>
          <a:xfrm>
            <a:off x="7989570" y="3268980"/>
            <a:ext cx="285750" cy="47790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ADA73-1EEA-74F6-6D00-916E0AE93FD2}"/>
              </a:ext>
            </a:extLst>
          </p:cNvPr>
          <p:cNvSpPr txBox="1"/>
          <p:nvPr/>
        </p:nvSpPr>
        <p:spPr>
          <a:xfrm>
            <a:off x="9418320" y="2960370"/>
            <a:ext cx="248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Range</a:t>
            </a:r>
            <a:r>
              <a:rPr lang="en-CA" dirty="0"/>
              <a:t> in mean temperature change at the end of the century </a:t>
            </a:r>
            <a:r>
              <a:rPr lang="en-CA" b="1" dirty="0"/>
              <a:t>between GCMs and natural variability </a:t>
            </a:r>
            <a:r>
              <a:rPr lang="en-CA" dirty="0"/>
              <a:t>for RCP 4.5 and RCP 8.5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DC8076-0BDF-F1FB-E8CB-F054A07D1C2D}"/>
              </a:ext>
            </a:extLst>
          </p:cNvPr>
          <p:cNvCxnSpPr>
            <a:cxnSpLocks/>
          </p:cNvCxnSpPr>
          <p:nvPr/>
        </p:nvCxnSpPr>
        <p:spPr>
          <a:xfrm>
            <a:off x="7879080" y="3787140"/>
            <a:ext cx="5562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B46330-F990-5565-3E68-3B68FA509A5E}"/>
              </a:ext>
            </a:extLst>
          </p:cNvPr>
          <p:cNvCxnSpPr>
            <a:cxnSpLocks/>
          </p:cNvCxnSpPr>
          <p:nvPr/>
        </p:nvCxnSpPr>
        <p:spPr>
          <a:xfrm>
            <a:off x="7364730" y="3649980"/>
            <a:ext cx="143065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56FA9825-9261-50A9-4305-89A4E1713FA8}"/>
              </a:ext>
            </a:extLst>
          </p:cNvPr>
          <p:cNvSpPr/>
          <p:nvPr/>
        </p:nvSpPr>
        <p:spPr>
          <a:xfrm>
            <a:off x="8452485" y="3649980"/>
            <a:ext cx="285750" cy="35038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769717-767C-FEB2-195C-7C679A6E0633}"/>
              </a:ext>
            </a:extLst>
          </p:cNvPr>
          <p:cNvSpPr txBox="1"/>
          <p:nvPr/>
        </p:nvSpPr>
        <p:spPr>
          <a:xfrm>
            <a:off x="1562426" y="6534255"/>
            <a:ext cx="1042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</a:t>
            </a:r>
            <a:r>
              <a:rPr lang="en-US" sz="1600" b="1" dirty="0"/>
              <a:t>GCMs</a:t>
            </a:r>
            <a:r>
              <a:rPr lang="en-US" sz="1600" dirty="0"/>
              <a:t> – CMIP5 GCM Selection – BCCAQv2 Statistical Downscaling Technique</a:t>
            </a:r>
          </a:p>
        </p:txBody>
      </p:sp>
    </p:spTree>
    <p:extLst>
      <p:ext uri="{BB962C8B-B14F-4D97-AF65-F5344CB8AC3E}">
        <p14:creationId xmlns:p14="http://schemas.microsoft.com/office/powerpoint/2010/main" val="5666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1">
        <p:fade/>
      </p:transition>
    </mc:Choice>
    <mc:Fallback xmlns="">
      <p:transition spd="med" advTm="440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F5DAB6-43AC-6D42-B191-6CCA7500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7" y="1090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1B38A-4092-F04F-AABE-BA1F48FA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7" y="7415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0AFC2-BB91-2F4B-ADB5-C0A224EFE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7" y="9219814"/>
            <a:ext cx="7712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36444E-863C-A541-8E37-4B6B1DB3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31A100-98D8-9E4E-8A6B-FCA44533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FBECA0-4538-B34E-A4BD-78B2CE76C999}"/>
              </a:ext>
            </a:extLst>
          </p:cNvPr>
          <p:cNvSpPr/>
          <p:nvPr/>
        </p:nvSpPr>
        <p:spPr bwMode="auto">
          <a:xfrm>
            <a:off x="4310743" y="1895819"/>
            <a:ext cx="899535" cy="145659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01FC5-6FE4-D74D-9EF3-67AE3753A3D4}"/>
              </a:ext>
            </a:extLst>
          </p:cNvPr>
          <p:cNvSpPr txBox="1"/>
          <p:nvPr/>
        </p:nvSpPr>
        <p:spPr>
          <a:xfrm>
            <a:off x="351692" y="1640217"/>
            <a:ext cx="11535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For CMIP5, PCIC employed the algorithm of </a:t>
            </a:r>
            <a:r>
              <a:rPr lang="en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Katsavounidis</a:t>
            </a: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C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Kuo</a:t>
            </a: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-Zhang (KKZ), as implemented by Cannon (2015), computing Euclidean distance in multi-dimensional space between standardized variables and those from the entire ensemble, according to: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43F90-0BF8-E84E-B848-E4FE7A0830E3}"/>
              </a:ext>
            </a:extLst>
          </p:cNvPr>
          <p:cNvSpPr txBox="1"/>
          <p:nvPr/>
        </p:nvSpPr>
        <p:spPr>
          <a:xfrm>
            <a:off x="351692" y="5635751"/>
            <a:ext cx="637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Cannon, A.J., 2015: Selecting GCM Scenarios that Span the Range of Changes in a </a:t>
            </a:r>
            <a:r>
              <a:rPr lang="en-CA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Multimodel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 Ensemble…, </a:t>
            </a:r>
            <a:r>
              <a:rPr lang="en-CA" sz="1600" i="1" dirty="0">
                <a:latin typeface="Calibri" panose="020F0502020204030204" pitchFamily="34" charset="0"/>
                <a:cs typeface="Calibri" panose="020F0502020204030204" pitchFamily="34" charset="0"/>
              </a:rPr>
              <a:t>J. Climate.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, 1260.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869EE3-797A-1243-AFAE-27C79448A5D1}"/>
              </a:ext>
            </a:extLst>
          </p:cNvPr>
          <p:cNvGrpSpPr/>
          <p:nvPr/>
        </p:nvGrpSpPr>
        <p:grpSpPr>
          <a:xfrm>
            <a:off x="7295121" y="2222433"/>
            <a:ext cx="4896879" cy="4289483"/>
            <a:chOff x="6990326" y="2277935"/>
            <a:chExt cx="4896874" cy="44785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39145-DF9A-2244-8933-A9C6A5741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0326" y="2277935"/>
              <a:ext cx="4193489" cy="447857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1445C2-1CCC-2F4B-A932-774390CB6C24}"/>
                </a:ext>
              </a:extLst>
            </p:cNvPr>
            <p:cNvSpPr txBox="1"/>
            <p:nvPr/>
          </p:nvSpPr>
          <p:spPr>
            <a:xfrm>
              <a:off x="10621108" y="2525015"/>
              <a:ext cx="1266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Bivariate case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C9513A-C8E2-9E42-A4F5-DF68C0F7DE5B}"/>
              </a:ext>
            </a:extLst>
          </p:cNvPr>
          <p:cNvSpPr txBox="1"/>
          <p:nvPr/>
        </p:nvSpPr>
        <p:spPr>
          <a:xfrm>
            <a:off x="351692" y="2995903"/>
            <a:ext cx="624004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Select GCM closest to ensemble mean first;</a:t>
            </a:r>
          </a:p>
          <a:p>
            <a:pPr marL="228600" indent="-228600">
              <a:buFont typeface="+mj-lt"/>
              <a:buAutoNum type="arabicPeriod"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Select GCM furthest from this model next;</a:t>
            </a:r>
          </a:p>
          <a:p>
            <a:pPr marL="228600" indent="-228600">
              <a:buFont typeface="+mj-lt"/>
              <a:buAutoNum type="arabicPeriod"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Select subsequent GCMs to be furthest from the model closest to the centroid of the already-selected models</a:t>
            </a:r>
          </a:p>
          <a:p>
            <a:pPr marL="228600" indent="-228600">
              <a:buFont typeface="+mj-lt"/>
              <a:buAutoNum type="arabicPeriod"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Repeat from step 3. until specified stopping criterion (e.g., max. range of changes vs. ensemble) is achieved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55F15F-FEF5-13EA-55AE-1BDF70C8DDA8}"/>
              </a:ext>
            </a:extLst>
          </p:cNvPr>
          <p:cNvSpPr txBox="1">
            <a:spLocks/>
          </p:cNvSpPr>
          <p:nvPr/>
        </p:nvSpPr>
        <p:spPr>
          <a:xfrm>
            <a:off x="1562426" y="4284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PCIC has a method for sub-setting the CMIP5 GCMs that captures the range in future climate by region.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09685-806D-122F-F9D6-D3841C38D2D6}"/>
              </a:ext>
            </a:extLst>
          </p:cNvPr>
          <p:cNvSpPr txBox="1"/>
          <p:nvPr/>
        </p:nvSpPr>
        <p:spPr>
          <a:xfrm>
            <a:off x="1562426" y="6545685"/>
            <a:ext cx="1042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</a:t>
            </a:r>
            <a:r>
              <a:rPr lang="en-US" sz="1600" b="1" dirty="0"/>
              <a:t>– CMIP5 GCM Selection </a:t>
            </a:r>
            <a:r>
              <a:rPr lang="en-US" sz="1600" dirty="0"/>
              <a:t>– BCCAQv2 Statistical Downscaling Technique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192">
        <p:fade/>
      </p:transition>
    </mc:Choice>
    <mc:Fallback xmlns="">
      <p:transition spd="med" advTm="811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2737-ABAD-56E4-F8EF-0E47B5D0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276087"/>
            <a:ext cx="9501815" cy="1183566"/>
          </a:xfrm>
        </p:spPr>
        <p:txBody>
          <a:bodyPr>
            <a:normAutofit fontScale="90000"/>
          </a:bodyPr>
          <a:lstStyle/>
          <a:p>
            <a:r>
              <a:rPr lang="en-CA" dirty="0"/>
              <a:t>PCIC lists the 12 CMIP5 models that represent 90% of the range in projected change in T and P by Giorgi region.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41B50-107A-4CC4-207C-B2817E39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8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FE23-5459-FFB4-E9FF-3B9A69E6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99A3D-5814-CF62-DF7B-7E65B56E8B48}"/>
              </a:ext>
            </a:extLst>
          </p:cNvPr>
          <p:cNvSpPr txBox="1"/>
          <p:nvPr/>
        </p:nvSpPr>
        <p:spPr>
          <a:xfrm>
            <a:off x="1562426" y="6534255"/>
            <a:ext cx="1042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Hydrologic Projection Study Design – RCPs – GCMs </a:t>
            </a:r>
            <a:r>
              <a:rPr lang="en-US" sz="1600" b="1" dirty="0"/>
              <a:t>– CMIP5 GCM Selection </a:t>
            </a:r>
            <a:r>
              <a:rPr lang="en-US" sz="1600" dirty="0"/>
              <a:t>– BCCAQv2 Statistical Downscaling Technique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9E9815-69CD-AD9F-C986-FC61BD955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37" t="67455" r="45637" b="4349"/>
          <a:stretch/>
        </p:blipFill>
        <p:spPr>
          <a:xfrm>
            <a:off x="7064442" y="2359734"/>
            <a:ext cx="3835968" cy="2921274"/>
          </a:xfr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B33D8D22-7770-5EE9-1F8D-E82AFE76A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6" t="14306" r="27031" b="34276"/>
          <a:stretch/>
        </p:blipFill>
        <p:spPr>
          <a:xfrm>
            <a:off x="1291590" y="1805940"/>
            <a:ext cx="5692140" cy="418338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8DA205-468E-0717-0AA1-D194A06EB558}"/>
              </a:ext>
            </a:extLst>
          </p:cNvPr>
          <p:cNvSpPr/>
          <p:nvPr/>
        </p:nvSpPr>
        <p:spPr>
          <a:xfrm>
            <a:off x="982980" y="2416884"/>
            <a:ext cx="67437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1E86B3-D2B2-8A05-D1E2-A8E176FB444E}"/>
              </a:ext>
            </a:extLst>
          </p:cNvPr>
          <p:cNvSpPr/>
          <p:nvPr/>
        </p:nvSpPr>
        <p:spPr>
          <a:xfrm>
            <a:off x="982980" y="2689351"/>
            <a:ext cx="67437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861FE7-C547-9C0A-0D01-EC3CFE4762A6}"/>
              </a:ext>
            </a:extLst>
          </p:cNvPr>
          <p:cNvSpPr/>
          <p:nvPr/>
        </p:nvSpPr>
        <p:spPr>
          <a:xfrm>
            <a:off x="982980" y="2991771"/>
            <a:ext cx="67437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9A7486-DB28-4DDA-CA65-BE463C9BEDD5}"/>
              </a:ext>
            </a:extLst>
          </p:cNvPr>
          <p:cNvSpPr/>
          <p:nvPr/>
        </p:nvSpPr>
        <p:spPr>
          <a:xfrm>
            <a:off x="982980" y="3860451"/>
            <a:ext cx="67437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45C11F2-C661-7099-104E-6DF24CB1120A}"/>
              </a:ext>
            </a:extLst>
          </p:cNvPr>
          <p:cNvSpPr/>
          <p:nvPr/>
        </p:nvSpPr>
        <p:spPr>
          <a:xfrm>
            <a:off x="959769" y="4405386"/>
            <a:ext cx="67437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9F003A-9E5A-4EDE-5D3E-B19F41710D4D}"/>
              </a:ext>
            </a:extLst>
          </p:cNvPr>
          <p:cNvSpPr/>
          <p:nvPr/>
        </p:nvSpPr>
        <p:spPr>
          <a:xfrm>
            <a:off x="982980" y="5517393"/>
            <a:ext cx="674370" cy="2286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104">
        <p:fade/>
      </p:transition>
    </mc:Choice>
    <mc:Fallback xmlns="">
      <p:transition spd="med" advTm="5910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A75B-E166-A869-E0C7-27DCC601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Tavg</a:t>
            </a:r>
            <a:r>
              <a:rPr lang="en-CA" dirty="0"/>
              <a:t> over WNA for six GCMs and two RCPs selected for our Hydrologic Projections.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4197DB-B56F-5F52-A840-6BC1EFFFC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35" y="1633855"/>
            <a:ext cx="6218669" cy="4621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7D436-DFB8-0ABA-2C16-5E80672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9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9D906-9025-4C3C-DF21-B2D92D53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9E89D-0055-4CFF-1A7F-18552317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10554284" cy="228600"/>
          </a:xfrm>
        </p:spPr>
        <p:txBody>
          <a:bodyPr/>
          <a:lstStyle/>
          <a:p>
            <a:r>
              <a:rPr lang="en-US" sz="1400" b="1" dirty="0"/>
              <a:t>Hydrologic Projection Study Design </a:t>
            </a:r>
            <a:r>
              <a:rPr lang="en-US" sz="1400" dirty="0"/>
              <a:t>– </a:t>
            </a:r>
            <a:r>
              <a:rPr lang="en-US" sz="1400" b="1" dirty="0"/>
              <a:t>RCPs</a:t>
            </a:r>
            <a:r>
              <a:rPr lang="en-US" sz="1400" dirty="0"/>
              <a:t> – </a:t>
            </a:r>
            <a:r>
              <a:rPr lang="en-US" sz="1400" b="1" dirty="0"/>
              <a:t>GCMs</a:t>
            </a:r>
            <a:r>
              <a:rPr lang="en-US" sz="1400" dirty="0"/>
              <a:t> </a:t>
            </a:r>
            <a:r>
              <a:rPr lang="en-US" sz="1400" b="1" dirty="0"/>
              <a:t>– CMIP5 GCM Selection </a:t>
            </a:r>
            <a:r>
              <a:rPr lang="en-US" sz="1400" dirty="0"/>
              <a:t>– BCCAQv2 Statistical Downscaling Technique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40E549-9749-FDD9-438F-F771ABC595F2}"/>
              </a:ext>
            </a:extLst>
          </p:cNvPr>
          <p:cNvCxnSpPr/>
          <p:nvPr/>
        </p:nvCxnSpPr>
        <p:spPr>
          <a:xfrm>
            <a:off x="7890884" y="2274570"/>
            <a:ext cx="1904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29267-9E6E-6FC3-DA90-520251BF4C35}"/>
              </a:ext>
            </a:extLst>
          </p:cNvPr>
          <p:cNvCxnSpPr/>
          <p:nvPr/>
        </p:nvCxnSpPr>
        <p:spPr>
          <a:xfrm>
            <a:off x="7906124" y="3981450"/>
            <a:ext cx="1904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9B0D1116-7FD2-CD5B-C655-EA4D33CD6C1D}"/>
              </a:ext>
            </a:extLst>
          </p:cNvPr>
          <p:cNvSpPr/>
          <p:nvPr/>
        </p:nvSpPr>
        <p:spPr>
          <a:xfrm flipH="1">
            <a:off x="8115299" y="2274570"/>
            <a:ext cx="582932" cy="17068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4D82C-7FDF-349B-7F6B-68527D836A0C}"/>
              </a:ext>
            </a:extLst>
          </p:cNvPr>
          <p:cNvSpPr txBox="1"/>
          <p:nvPr/>
        </p:nvSpPr>
        <p:spPr>
          <a:xfrm>
            <a:off x="8881110" y="2388870"/>
            <a:ext cx="1565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Range in </a:t>
            </a:r>
            <a:r>
              <a:rPr lang="en-CA" dirty="0" err="1"/>
              <a:t>Tavg</a:t>
            </a:r>
            <a:r>
              <a:rPr lang="en-CA" dirty="0"/>
              <a:t> in WNA by 2100 due to two RCPs and six GCMs </a:t>
            </a:r>
          </a:p>
        </p:txBody>
      </p:sp>
    </p:spTree>
    <p:extLst>
      <p:ext uri="{BB962C8B-B14F-4D97-AF65-F5344CB8AC3E}">
        <p14:creationId xmlns:p14="http://schemas.microsoft.com/office/powerpoint/2010/main" val="18161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70">
        <p:fade/>
      </p:transition>
    </mc:Choice>
    <mc:Fallback xmlns="">
      <p:transition spd="med" advTm="2577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18.4|6.5|3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1545</TotalTime>
  <Words>1529</Words>
  <Application>Microsoft Office PowerPoint</Application>
  <PresentationFormat>Widescreen</PresentationFormat>
  <Paragraphs>164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Google Sans</vt:lpstr>
      <vt:lpstr>Ecology 16x9</vt:lpstr>
      <vt:lpstr>Selecting, Applying and Interpreting Climate Projections for Hydrologic Modelling: The Forcing Ensemble CSHS Workshop July 21st, 2022 </vt:lpstr>
      <vt:lpstr>Objectives</vt:lpstr>
      <vt:lpstr>Possible future hydrologic conditions are estimated by forcing a hydrologic model with multiple future climate conditions.</vt:lpstr>
      <vt:lpstr>The Representative Concentration Pathways (RCPs) used in the fifth Coupled Model Intercomparison Projection (CMIP5) describe emissions pathways leading to different levels of warming by the end of this century. </vt:lpstr>
      <vt:lpstr>We are certain that the future is uncertain, that is why we have to look at range of possible futures.</vt:lpstr>
      <vt:lpstr>We are certain that the future is uncertain, that is why we have to look at range of possible futures.</vt:lpstr>
      <vt:lpstr>PowerPoint Presentation</vt:lpstr>
      <vt:lpstr>PCIC lists the 12 CMIP5 models that represent 90% of the range in projected change in T and P by Giorgi region. </vt:lpstr>
      <vt:lpstr>Tavg over WNA for six GCMs and two RCPs selected for our Hydrologic Projections.</vt:lpstr>
      <vt:lpstr>GCMs are available at ~100 km grid boxes while we need data to run our hydrologic model at ~10 km.</vt:lpstr>
      <vt:lpstr>Bias Correction Statistical Downscaling</vt:lpstr>
      <vt:lpstr>Daily Gridded Meteorological Datasets are created from interpolating observed station data to a grid.</vt:lpstr>
      <vt:lpstr>Target Daily Gridded Meteorological Datasets Used in Statistical Downscaling at PCIC – Data Portal</vt:lpstr>
      <vt:lpstr>Target Daily Gridded Meteorological Datasets Used in Statistical Downscaling at PCIC - PNWNAmet</vt:lpstr>
      <vt:lpstr>Target Daily Gridded Meteorological Datasets Used in Statistical Downscaling at PCIC - NRCANmet</vt:lpstr>
      <vt:lpstr>BCCAQv2 has been found to be stronger than several other statistical downscaling approaches for temporal and spatial representation of daily temp. and prec.</vt:lpstr>
      <vt:lpstr>The NRCANmet Daily Gridded Meteorological Dataset has a dry bias in the mountainous regions of BC and the Yukon versus PNWNAmet. </vt:lpstr>
      <vt:lpstr>Other websites and tools where PCIC’s BCCAQv2 NRCANmet CMIP5 data is used:</vt:lpstr>
      <vt:lpstr>BCCAQv2 Statistically Downscaled Climate Scenarios NRCANmet (ANUSPLIN) are available across Canada.</vt:lpstr>
      <vt:lpstr>One can explore where the GCMs they’ve selected fit within the PCIC12 on PCIC’s Climate Explorer.</vt:lpstr>
      <vt:lpstr>Summary</vt:lpstr>
      <vt:lpstr>Tutorial #1 – Selecting and Extracting BCCAQv2 Data</vt:lpstr>
      <vt:lpstr>Tutorial #1 - Selecting and Extracting BCCAQv2 Data</vt:lpstr>
      <vt:lpstr>Coupled Model Intercomparison Projects (CMIPs). 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PCIC Products for Climate Impact Assessments on Water Resources</dc:title>
  <dc:creator>Arelia Schoeneberg</dc:creator>
  <cp:lastModifiedBy>Arelia Schoeneberg</cp:lastModifiedBy>
  <cp:revision>67</cp:revision>
  <dcterms:created xsi:type="dcterms:W3CDTF">2022-04-20T17:00:41Z</dcterms:created>
  <dcterms:modified xsi:type="dcterms:W3CDTF">2022-07-18T21:04:34Z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